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206400" cy="38404800"/>
  <p:notesSz cx="6858000" cy="9144000"/>
  <p:defaultTextStyle>
    <a:defPPr>
      <a:defRPr lang="en-US"/>
    </a:defPPr>
    <a:lvl1pPr marL="0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1pPr>
    <a:lvl2pPr marL="2558270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2pPr>
    <a:lvl3pPr marL="5116541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3pPr>
    <a:lvl4pPr marL="7674817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4pPr>
    <a:lvl5pPr marL="10233087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5pPr>
    <a:lvl6pPr marL="12791363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6pPr>
    <a:lvl7pPr marL="15349634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7pPr>
    <a:lvl8pPr marL="17907904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8pPr>
    <a:lvl9pPr marL="20466180" algn="l" defTabSz="255827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2002A"/>
    <a:srgbClr val="890028"/>
    <a:srgbClr val="8A0028"/>
    <a:srgbClr val="A31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 varScale="1">
        <p:scale>
          <a:sx n="30" d="100"/>
          <a:sy n="30" d="100"/>
        </p:scale>
        <p:origin x="-2352" y="-84"/>
      </p:cViewPr>
      <p:guideLst>
        <p:guide orient="horz" pos="12096"/>
        <p:guide pos="161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1930383"/>
            <a:ext cx="4352544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960" y="21762720"/>
            <a:ext cx="3584448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0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4640" y="1537976"/>
            <a:ext cx="11521440" cy="327685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1537976"/>
            <a:ext cx="33710880" cy="327685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3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2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3" y="24678643"/>
            <a:ext cx="43525440" cy="7627620"/>
          </a:xfrm>
        </p:spPr>
        <p:txBody>
          <a:bodyPr anchor="t"/>
          <a:lstStyle>
            <a:lvl1pPr algn="l">
              <a:defRPr sz="22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3" y="16277596"/>
            <a:ext cx="43525440" cy="8401047"/>
          </a:xfrm>
        </p:spPr>
        <p:txBody>
          <a:bodyPr anchor="b"/>
          <a:lstStyle>
            <a:lvl1pPr marL="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1pPr>
            <a:lvl2pPr marL="2560320" indent="0">
              <a:buNone/>
              <a:defRPr sz="101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7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0" y="8961123"/>
            <a:ext cx="22616160" cy="25345393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29920" y="8961123"/>
            <a:ext cx="22616160" cy="25345393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0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596633"/>
            <a:ext cx="22625053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0" y="12179300"/>
            <a:ext cx="22625053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143" y="8596633"/>
            <a:ext cx="22633940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3" y="12179300"/>
            <a:ext cx="22633940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1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9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3" y="1529080"/>
            <a:ext cx="16846553" cy="6507480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0280" y="1529083"/>
            <a:ext cx="28625800" cy="32777433"/>
          </a:xfrm>
        </p:spPr>
        <p:txBody>
          <a:bodyPr/>
          <a:lstStyle>
            <a:lvl1pPr>
              <a:defRPr sz="17900"/>
            </a:lvl1pPr>
            <a:lvl2pPr>
              <a:defRPr sz="15700"/>
            </a:lvl2pPr>
            <a:lvl3pPr>
              <a:defRPr sz="1340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3" y="8036563"/>
            <a:ext cx="16846553" cy="26269953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813" y="26883360"/>
            <a:ext cx="30723840" cy="3173733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813" y="3431540"/>
            <a:ext cx="30723840" cy="23042880"/>
          </a:xfrm>
        </p:spPr>
        <p:txBody>
          <a:bodyPr/>
          <a:lstStyle>
            <a:lvl1pPr marL="0" indent="0">
              <a:buNone/>
              <a:defRPr sz="17900"/>
            </a:lvl1pPr>
            <a:lvl2pPr marL="2560320" indent="0">
              <a:buNone/>
              <a:defRPr sz="15700"/>
            </a:lvl2pPr>
            <a:lvl3pPr marL="5120640" indent="0">
              <a:buNone/>
              <a:defRPr sz="1340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813" y="30057093"/>
            <a:ext cx="30723840" cy="4507227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537973"/>
            <a:ext cx="46085760" cy="6400800"/>
          </a:xfrm>
          <a:prstGeom prst="rect">
            <a:avLst/>
          </a:prstGeom>
        </p:spPr>
        <p:txBody>
          <a:bodyPr vert="horz" lIns="512064" tIns="256032" rIns="512064" bIns="2560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961123"/>
            <a:ext cx="46085760" cy="25345393"/>
          </a:xfrm>
          <a:prstGeom prst="rect">
            <a:avLst/>
          </a:prstGeom>
        </p:spPr>
        <p:txBody>
          <a:bodyPr vert="horz" lIns="512064" tIns="256032" rIns="512064" bIns="2560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l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46F9B-2D6C-3B44-92C9-2F63A4582805}" type="datetimeFigureOut">
              <a:rPr lang="en-US" smtClean="0"/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ct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C3981-08BE-FA4A-8D56-70DFBDCB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560320" rtl="0" eaLnBrk="1" latinLnBrk="0" hangingPunct="1">
        <a:spcBef>
          <a:spcPct val="0"/>
        </a:spcBef>
        <a:buNone/>
        <a:defRPr sz="2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240" indent="-1920240" algn="l" defTabSz="2560320" rtl="0" eaLnBrk="1" latinLnBrk="0" hangingPunct="1">
        <a:spcBef>
          <a:spcPct val="20000"/>
        </a:spcBef>
        <a:buFont typeface="Arial"/>
        <a:buChar char="•"/>
        <a:defRPr sz="17900" kern="1200">
          <a:solidFill>
            <a:schemeClr val="tx1"/>
          </a:solidFill>
          <a:latin typeface="+mn-lt"/>
          <a:ea typeface="+mn-ea"/>
          <a:cs typeface="+mn-cs"/>
        </a:defRPr>
      </a:lvl1pPr>
      <a:lvl2pPr marL="4160520" indent="-1600200" algn="l" defTabSz="2560320" rtl="0" eaLnBrk="1" latinLnBrk="0" hangingPunct="1">
        <a:spcBef>
          <a:spcPct val="20000"/>
        </a:spcBef>
        <a:buFont typeface="Arial"/>
        <a:buChar char="–"/>
        <a:defRPr sz="157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2560320" rtl="0" eaLnBrk="1" latinLnBrk="0" hangingPunct="1">
        <a:spcBef>
          <a:spcPct val="20000"/>
        </a:spcBef>
        <a:buFont typeface="Arial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2560320" rtl="0" eaLnBrk="1" latinLnBrk="0" hangingPunct="1">
        <a:spcBef>
          <a:spcPct val="20000"/>
        </a:spcBef>
        <a:buFont typeface="Arial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2560320" rtl="0" eaLnBrk="1" latinLnBrk="0" hangingPunct="1">
        <a:spcBef>
          <a:spcPct val="20000"/>
        </a:spcBef>
        <a:buFont typeface="Arial"/>
        <a:buChar char="»"/>
        <a:defRPr sz="1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2560320" rtl="0" eaLnBrk="1" latinLnBrk="0" hangingPunct="1">
        <a:spcBef>
          <a:spcPct val="20000"/>
        </a:spcBef>
        <a:buFont typeface="Arial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2560320" rtl="0" eaLnBrk="1" latinLnBrk="0" hangingPunct="1">
        <a:spcBef>
          <a:spcPct val="20000"/>
        </a:spcBef>
        <a:buFont typeface="Arial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2560320" rtl="0" eaLnBrk="1" latinLnBrk="0" hangingPunct="1">
        <a:spcBef>
          <a:spcPct val="20000"/>
        </a:spcBef>
        <a:buFont typeface="Arial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2560320" rtl="0" eaLnBrk="1" latinLnBrk="0" hangingPunct="1">
        <a:spcBef>
          <a:spcPct val="20000"/>
        </a:spcBef>
        <a:buFont typeface="Arial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256032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23" y="24354917"/>
            <a:ext cx="21269325" cy="137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5"/>
          <p:cNvSpPr>
            <a:spLocks noGrp="1"/>
          </p:cNvSpPr>
          <p:nvPr>
            <p:ph sz="half" idx="1"/>
          </p:nvPr>
        </p:nvSpPr>
        <p:spPr>
          <a:xfrm>
            <a:off x="503493" y="5419284"/>
            <a:ext cx="16459200" cy="14885269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000" b="1" dirty="0" smtClean="0"/>
              <a:t>Continuous Quality Improvement (CQI)</a:t>
            </a:r>
          </a:p>
          <a:p>
            <a:pPr marL="457200" lvl="1" indent="-457200">
              <a:buFont typeface="Courier New" pitchFamily="49" charset="0"/>
              <a:buChar char="o"/>
            </a:pPr>
            <a:r>
              <a:rPr lang="en-US" sz="4800" dirty="0" smtClean="0">
                <a:solidFill>
                  <a:srgbClr val="1D1B10"/>
                </a:solidFill>
              </a:rPr>
              <a:t>Our project serves as the external evaluators for the Maternal, Infant, and Early Childhood Home Visiting (MIECHV) grants, administered by the OK State </a:t>
            </a:r>
            <a:r>
              <a:rPr lang="en-US" sz="4800" dirty="0" err="1" smtClean="0">
                <a:solidFill>
                  <a:srgbClr val="1D1B10"/>
                </a:solidFill>
              </a:rPr>
              <a:t>Dept</a:t>
            </a:r>
            <a:r>
              <a:rPr lang="en-US" sz="4800" dirty="0" smtClean="0">
                <a:solidFill>
                  <a:srgbClr val="1D1B10"/>
                </a:solidFill>
              </a:rPr>
              <a:t> of Health (OSDH).</a:t>
            </a:r>
          </a:p>
          <a:p>
            <a:pPr marL="457200" lvl="1" indent="-457200">
              <a:buFont typeface="Courier New" pitchFamily="49" charset="0"/>
              <a:buChar char="o"/>
            </a:pPr>
            <a:r>
              <a:rPr lang="en-US" sz="4800" dirty="0" smtClean="0">
                <a:solidFill>
                  <a:srgbClr val="1D1B10"/>
                </a:solidFill>
              </a:rPr>
              <a:t>HRSA defines CQI </a:t>
            </a:r>
            <a:r>
              <a:rPr lang="en-US" sz="4800" dirty="0">
                <a:solidFill>
                  <a:srgbClr val="1D1B10"/>
                </a:solidFill>
              </a:rPr>
              <a:t>a</a:t>
            </a:r>
            <a:r>
              <a:rPr lang="en-US" sz="4800" dirty="0" smtClean="0">
                <a:solidFill>
                  <a:srgbClr val="1D1B10"/>
                </a:solidFill>
              </a:rPr>
              <a:t>s “a continuous process that employs rapid cycles of improvement.”  Accordingly, our </a:t>
            </a:r>
            <a:r>
              <a:rPr lang="en-US" sz="4800" dirty="0">
                <a:solidFill>
                  <a:srgbClr val="1D1B10"/>
                </a:solidFill>
              </a:rPr>
              <a:t>data system </a:t>
            </a:r>
            <a:r>
              <a:rPr lang="en-US" sz="4800" dirty="0" smtClean="0">
                <a:solidFill>
                  <a:srgbClr val="1D1B10"/>
                </a:solidFill>
              </a:rPr>
              <a:t>is designed to provide </a:t>
            </a:r>
            <a:r>
              <a:rPr lang="en-US" sz="4800" dirty="0">
                <a:solidFill>
                  <a:srgbClr val="1D1B10"/>
                </a:solidFill>
              </a:rPr>
              <a:t>fresh and frequent feedback to the OSDH </a:t>
            </a:r>
            <a:r>
              <a:rPr lang="en-US" sz="4800" dirty="0" smtClean="0">
                <a:solidFill>
                  <a:srgbClr val="1D1B10"/>
                </a:solidFill>
              </a:rPr>
              <a:t>administration, and </a:t>
            </a:r>
            <a:r>
              <a:rPr lang="en-US" sz="4800" dirty="0">
                <a:solidFill>
                  <a:srgbClr val="1D1B10"/>
                </a:solidFill>
              </a:rPr>
              <a:t>its contracted agencies. </a:t>
            </a:r>
            <a:endParaRPr lang="en-US" sz="4800" dirty="0" smtClean="0">
              <a:solidFill>
                <a:srgbClr val="1D1B10"/>
              </a:solidFill>
            </a:endParaRPr>
          </a:p>
          <a:p>
            <a:pPr marL="457200" lvl="1" indent="-457200">
              <a:buFont typeface="Courier New" pitchFamily="49" charset="0"/>
              <a:buChar char="o"/>
            </a:pPr>
            <a:r>
              <a:rPr lang="en-US" sz="4800" dirty="0" smtClean="0">
                <a:solidFill>
                  <a:srgbClr val="1D1B10"/>
                </a:solidFill>
              </a:rPr>
              <a:t>This poster describes the tools used in our evaluation; all are freely available to both OUHSC </a:t>
            </a:r>
            <a:r>
              <a:rPr lang="en-US" sz="4800" dirty="0">
                <a:solidFill>
                  <a:srgbClr val="1D1B10"/>
                </a:solidFill>
              </a:rPr>
              <a:t>researchers </a:t>
            </a:r>
            <a:r>
              <a:rPr lang="en-US" sz="4800" dirty="0" smtClean="0">
                <a:solidFill>
                  <a:srgbClr val="1D1B10"/>
                </a:solidFill>
              </a:rPr>
              <a:t>and </a:t>
            </a:r>
            <a:r>
              <a:rPr lang="en-US" sz="4800" dirty="0">
                <a:solidFill>
                  <a:srgbClr val="1D1B10"/>
                </a:solidFill>
              </a:rPr>
              <a:t>OUHSC </a:t>
            </a:r>
            <a:r>
              <a:rPr lang="en-US" sz="4800" dirty="0" smtClean="0">
                <a:solidFill>
                  <a:srgbClr val="1D1B10"/>
                </a:solidFill>
              </a:rPr>
              <a:t>clinicians.</a:t>
            </a:r>
          </a:p>
          <a:p>
            <a:pPr marL="1787525" lvl="1" indent="-831850"/>
            <a:endParaRPr lang="en-US" sz="4800" dirty="0" smtClean="0">
              <a:solidFill>
                <a:srgbClr val="1D1B10"/>
              </a:solidFill>
            </a:endParaRPr>
          </a:p>
          <a:p>
            <a:pPr marL="0" indent="0">
              <a:buNone/>
            </a:pPr>
            <a:r>
              <a:rPr lang="en-US" sz="6000" b="1" dirty="0" smtClean="0"/>
              <a:t>Literate Programming</a:t>
            </a:r>
          </a:p>
          <a:p>
            <a:pPr marL="457200" lvl="1" indent="-457200"/>
            <a:r>
              <a:rPr lang="en-US" sz="4800" dirty="0" smtClean="0">
                <a:solidFill>
                  <a:srgbClr val="1D1B10"/>
                </a:solidFill>
              </a:rPr>
              <a:t>Combines text, graphs, and statistics </a:t>
            </a:r>
            <a:r>
              <a:rPr lang="en-US" sz="4800" dirty="0">
                <a:solidFill>
                  <a:srgbClr val="1D1B10"/>
                </a:solidFill>
              </a:rPr>
              <a:t>in a coherent </a:t>
            </a:r>
            <a:r>
              <a:rPr lang="en-US" sz="4800" dirty="0" smtClean="0">
                <a:solidFill>
                  <a:srgbClr val="1D1B10"/>
                </a:solidFill>
              </a:rPr>
              <a:t>document</a:t>
            </a:r>
            <a:r>
              <a:rPr lang="en-US" sz="4800" dirty="0">
                <a:solidFill>
                  <a:srgbClr val="1D1B10"/>
                </a:solidFill>
              </a:rPr>
              <a:t> </a:t>
            </a:r>
            <a:r>
              <a:rPr lang="en-US" sz="4800" dirty="0" smtClean="0">
                <a:solidFill>
                  <a:srgbClr val="1D1B10"/>
                </a:solidFill>
              </a:rPr>
              <a:t>that is more easily understood by human readers.</a:t>
            </a:r>
          </a:p>
          <a:p>
            <a:pPr marL="457200" lvl="1" indent="-457200"/>
            <a:r>
              <a:rPr lang="en-US" sz="4800" dirty="0" smtClean="0"/>
              <a:t>Uses automation to eliminate the </a:t>
            </a:r>
            <a:r>
              <a:rPr lang="en-US" sz="4800" dirty="0"/>
              <a:t>need to repeatedly copy &amp; </a:t>
            </a:r>
            <a:r>
              <a:rPr lang="en-US" sz="4800" dirty="0" smtClean="0"/>
              <a:t>paste analytic results after underlying data sources are updated.</a:t>
            </a:r>
          </a:p>
          <a:p>
            <a:pPr marL="0" indent="0">
              <a:buNone/>
            </a:pPr>
            <a:r>
              <a:rPr lang="en-US" sz="6000" b="1" dirty="0" smtClean="0"/>
              <a:t>Reproducible Research</a:t>
            </a:r>
          </a:p>
          <a:p>
            <a:pPr marL="457200" lvl="1" indent="-457200"/>
            <a:r>
              <a:rPr lang="en-US" sz="4800" dirty="0"/>
              <a:t>Facilitates scientific replication.</a:t>
            </a:r>
          </a:p>
          <a:p>
            <a:pPr marL="457200" lvl="1" indent="-457200"/>
            <a:r>
              <a:rPr lang="en-US" sz="4800" dirty="0"/>
              <a:t>Disseminates techniques to other subfields.</a:t>
            </a:r>
          </a:p>
          <a:p>
            <a:pPr marL="457200" lvl="1" indent="-457200"/>
            <a:r>
              <a:rPr lang="en-US" sz="4800" dirty="0"/>
              <a:t>Promotes cumulative research</a:t>
            </a:r>
            <a:r>
              <a:rPr lang="en-US" sz="4800" dirty="0" smtClean="0"/>
              <a:t>.</a:t>
            </a:r>
            <a:endParaRPr lang="en-US" sz="6000" dirty="0"/>
          </a:p>
        </p:txBody>
      </p:sp>
      <p:sp>
        <p:nvSpPr>
          <p:cNvPr id="43" name="Rounded Rectangle 42"/>
          <p:cNvSpPr/>
          <p:nvPr/>
        </p:nvSpPr>
        <p:spPr>
          <a:xfrm>
            <a:off x="9189118" y="178873"/>
            <a:ext cx="32776475" cy="31072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Literate Programming Tools for Continuous Quality </a:t>
            </a:r>
            <a:r>
              <a:rPr lang="en-US" sz="9600" dirty="0" smtClean="0">
                <a:solidFill>
                  <a:schemeClr val="tx1"/>
                </a:solidFill>
              </a:rPr>
              <a:t>Improvement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William H Beasley, David E Bard, &amp; Thomas Wilson</a:t>
            </a:r>
            <a:endParaRPr lang="en-US" sz="4800" dirty="0">
              <a:solidFill>
                <a:schemeClr val="tx1"/>
              </a:solidFill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OUHSC, Developmental and Behavioral </a:t>
            </a:r>
            <a:r>
              <a:rPr lang="en-US" sz="4800" dirty="0" smtClean="0">
                <a:solidFill>
                  <a:schemeClr val="tx1"/>
                </a:solidFill>
              </a:rPr>
              <a:t>Pediatrics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58138" y="26447676"/>
            <a:ext cx="11914838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Workflows with REDCap and Other Databases</a:t>
            </a:r>
            <a:endParaRPr lang="en-US" sz="4800" b="1" dirty="0"/>
          </a:p>
        </p:txBody>
      </p:sp>
      <p:sp>
        <p:nvSpPr>
          <p:cNvPr id="65" name="Rounded Rectangle 64"/>
          <p:cNvSpPr/>
          <p:nvPr/>
        </p:nvSpPr>
        <p:spPr>
          <a:xfrm>
            <a:off x="17383915" y="3723382"/>
            <a:ext cx="16491916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Collaboration and Communication</a:t>
            </a:r>
            <a:br>
              <a:rPr lang="en-US" sz="4800" b="1" dirty="0" smtClean="0"/>
            </a:br>
            <a:r>
              <a:rPr lang="en-US" sz="3200" b="1" dirty="0" smtClean="0"/>
              <a:t>within these groups</a:t>
            </a:r>
            <a:endParaRPr lang="en-US" sz="3200" b="1" dirty="0"/>
          </a:p>
        </p:txBody>
      </p:sp>
      <p:sp>
        <p:nvSpPr>
          <p:cNvPr id="66" name="Content Placeholder 5"/>
          <p:cNvSpPr>
            <a:spLocks noGrp="1"/>
          </p:cNvSpPr>
          <p:nvPr>
            <p:ph sz="half" idx="1"/>
          </p:nvPr>
        </p:nvSpPr>
        <p:spPr>
          <a:xfrm>
            <a:off x="17449850" y="5419284"/>
            <a:ext cx="16459200" cy="12331704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Autofit/>
          </a:bodyPr>
          <a:lstStyle/>
          <a:p>
            <a:pPr marL="481013" lvl="0" indent="-481013">
              <a:buNone/>
            </a:pPr>
            <a:r>
              <a:rPr lang="en-US" sz="4400" b="1" dirty="0"/>
              <a:t>The 4 statisticians on the project</a:t>
            </a:r>
            <a:r>
              <a:rPr lang="en-US" sz="3400" dirty="0"/>
              <a:t>. </a:t>
            </a:r>
            <a:r>
              <a:rPr lang="en-US" sz="3400" b="1" dirty="0"/>
              <a:t> </a:t>
            </a:r>
            <a:r>
              <a:rPr lang="en-US" sz="3400" dirty="0"/>
              <a:t>Version control software (GitHub) allows parallel development of the analytical code.  A multi-tiered data access layer allows substantial code reuse, which makes the software development more agile and efficient.</a:t>
            </a:r>
          </a:p>
          <a:p>
            <a:pPr marL="481013" lvl="0" indent="-481013">
              <a:buNone/>
            </a:pPr>
            <a:r>
              <a:rPr lang="en-US" sz="4400" b="1" dirty="0"/>
              <a:t>The 20 members of the OUHSC team</a:t>
            </a:r>
            <a:r>
              <a:rPr lang="en-US" sz="3400" dirty="0"/>
              <a:t>. </a:t>
            </a:r>
            <a:r>
              <a:rPr lang="en-US" sz="3400" b="1" dirty="0"/>
              <a:t> </a:t>
            </a:r>
            <a:r>
              <a:rPr lang="en-US" sz="3400" dirty="0"/>
              <a:t>Centralized databases (REDCap and SQL Server) allow participant data to be </a:t>
            </a:r>
            <a:r>
              <a:rPr lang="en-US" sz="3400" dirty="0" smtClean="0"/>
              <a:t>collected </a:t>
            </a:r>
            <a:r>
              <a:rPr lang="en-US" sz="3400" dirty="0"/>
              <a:t>and processed securely.  Scheduling features within REDCap allow data collectors to </a:t>
            </a:r>
            <a:r>
              <a:rPr lang="en-US" sz="3400" dirty="0" smtClean="0"/>
              <a:t>manage appointments</a:t>
            </a:r>
            <a:r>
              <a:rPr lang="en-US" sz="3400" dirty="0"/>
              <a:t>, and reschedule missed </a:t>
            </a:r>
            <a:r>
              <a:rPr lang="en-US" sz="3400" dirty="0" smtClean="0"/>
              <a:t>visits</a:t>
            </a:r>
            <a:r>
              <a:rPr lang="en-US" sz="3400" dirty="0"/>
              <a:t>.  </a:t>
            </a:r>
            <a:r>
              <a:rPr lang="en-US" sz="3400" dirty="0" smtClean="0"/>
              <a:t>Data collectors carry mobile </a:t>
            </a:r>
            <a:r>
              <a:rPr lang="en-US" sz="3400" dirty="0"/>
              <a:t>3G/4G hotspots </a:t>
            </a:r>
            <a:r>
              <a:rPr lang="en-US" sz="3400" dirty="0" smtClean="0"/>
              <a:t>to upload </a:t>
            </a:r>
            <a:r>
              <a:rPr lang="en-US" sz="3400" dirty="0"/>
              <a:t>and download information during </a:t>
            </a:r>
            <a:r>
              <a:rPr lang="en-US" sz="3400" dirty="0" smtClean="0"/>
              <a:t>interviews</a:t>
            </a:r>
            <a:r>
              <a:rPr lang="en-US" sz="3400" dirty="0"/>
              <a:t>.</a:t>
            </a:r>
          </a:p>
          <a:p>
            <a:pPr marL="481013" lvl="0" indent="-481013">
              <a:buNone/>
            </a:pPr>
            <a:r>
              <a:rPr lang="en-US" sz="4400" b="1" dirty="0"/>
              <a:t>The 3 partnering organizations</a:t>
            </a:r>
            <a:r>
              <a:rPr lang="en-US" sz="3600" b="1" dirty="0"/>
              <a:t> </a:t>
            </a:r>
            <a:r>
              <a:rPr lang="en-US" sz="3400" dirty="0"/>
              <a:t>(OSDH, WIC, OHCA).  Secure data exchanges allow us to receive their subject-level and agency-level data</a:t>
            </a:r>
            <a:r>
              <a:rPr lang="en-US" sz="3400" dirty="0" smtClean="0"/>
              <a:t>.  Automation and literate </a:t>
            </a:r>
            <a:r>
              <a:rPr lang="en-US" sz="3400" dirty="0"/>
              <a:t>programming </a:t>
            </a:r>
            <a:r>
              <a:rPr lang="en-US" sz="3400" dirty="0" smtClean="0"/>
              <a:t>allow </a:t>
            </a:r>
            <a:r>
              <a:rPr lang="en-US" sz="3400" dirty="0"/>
              <a:t>us to distribute </a:t>
            </a:r>
            <a:r>
              <a:rPr lang="en-US" sz="3400" dirty="0" smtClean="0"/>
              <a:t>summary reports frequently.</a:t>
            </a:r>
            <a:endParaRPr lang="en-US" sz="3400" dirty="0"/>
          </a:p>
          <a:p>
            <a:pPr marL="481013" lvl="0" indent="-481013">
              <a:buNone/>
            </a:pPr>
            <a:r>
              <a:rPr lang="en-US" sz="4400" b="1" dirty="0"/>
              <a:t>Academics in different </a:t>
            </a:r>
            <a:r>
              <a:rPr lang="en-US" sz="4400" b="1" dirty="0" smtClean="0"/>
              <a:t>fields</a:t>
            </a:r>
            <a:r>
              <a:rPr lang="en-US" sz="3400" b="1" dirty="0" smtClean="0"/>
              <a:t> </a:t>
            </a:r>
            <a:r>
              <a:rPr lang="en-US" sz="3400" dirty="0" smtClean="0"/>
              <a:t>(particularly </a:t>
            </a:r>
            <a:r>
              <a:rPr lang="en-US" sz="3400" dirty="0"/>
              <a:t>at OUHSC).  Open-source and popular software tools allow us to more easily generalize the workflow to </a:t>
            </a:r>
            <a:r>
              <a:rPr lang="en-US" sz="3400" dirty="0" smtClean="0"/>
              <a:t>fields that </a:t>
            </a:r>
            <a:r>
              <a:rPr lang="en-US" sz="3400" dirty="0"/>
              <a:t>are outside of developmental &amp; behavioral pediatrics.  Specifically, we </a:t>
            </a:r>
            <a:r>
              <a:rPr lang="en-US" sz="3400" dirty="0" smtClean="0"/>
              <a:t>adopt </a:t>
            </a:r>
            <a:r>
              <a:rPr lang="en-US" sz="3400" dirty="0"/>
              <a:t>aspects of previous successful clinical research and </a:t>
            </a:r>
            <a:r>
              <a:rPr lang="en-US" sz="3400" dirty="0" smtClean="0"/>
              <a:t>CQI </a:t>
            </a:r>
            <a:r>
              <a:rPr lang="en-US" sz="3400" dirty="0"/>
              <a:t>projects, as well as share the features of our study that might be well-suited for later projects.</a:t>
            </a:r>
          </a:p>
          <a:p>
            <a:pPr marL="481013" lvl="0" indent="-481013">
              <a:buNone/>
            </a:pPr>
            <a:r>
              <a:rPr lang="en-US" sz="4400" b="1" dirty="0"/>
              <a:t>Researchers in other states pursuing similar goals</a:t>
            </a:r>
            <a:r>
              <a:rPr lang="en-US" sz="3400" dirty="0"/>
              <a:t>.  Literate programming allows us to more easily create manuscripts and supplement publications with sanitized </a:t>
            </a:r>
            <a:r>
              <a:rPr lang="en-US" sz="3400" dirty="0" smtClean="0"/>
              <a:t>datasets </a:t>
            </a:r>
            <a:r>
              <a:rPr lang="en-US" sz="3400" dirty="0"/>
              <a:t>that facilitate reproducible research.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3134109" y="17655229"/>
            <a:ext cx="20774941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Static Reports</a:t>
            </a:r>
            <a:endParaRPr lang="en-US" sz="4800" b="1" dirty="0"/>
          </a:p>
        </p:txBody>
      </p:sp>
      <p:sp>
        <p:nvSpPr>
          <p:cNvPr id="68" name="Content Placeholder 5"/>
          <p:cNvSpPr>
            <a:spLocks noGrp="1"/>
          </p:cNvSpPr>
          <p:nvPr>
            <p:ph sz="half" idx="1"/>
          </p:nvPr>
        </p:nvSpPr>
        <p:spPr>
          <a:xfrm>
            <a:off x="13134109" y="19342678"/>
            <a:ext cx="20741722" cy="3139640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/>
              <a:t>When a user clicks the ‘render’ button, the report engine calls an underlying R script that (a) queries the database, (b) </a:t>
            </a:r>
            <a:r>
              <a:rPr lang="en-US" sz="4400" dirty="0" smtClean="0"/>
              <a:t>manipulates </a:t>
            </a:r>
            <a:r>
              <a:rPr lang="en-US" sz="4400" dirty="0"/>
              <a:t>the data, and (c) runs the analyses</a:t>
            </a:r>
            <a:r>
              <a:rPr lang="en-US" sz="4400" dirty="0" smtClean="0"/>
              <a:t>.  These analyses are returned to the reporting engine, which formats the </a:t>
            </a:r>
            <a:r>
              <a:rPr lang="en-US" sz="4400" dirty="0"/>
              <a:t>results </a:t>
            </a:r>
            <a:r>
              <a:rPr lang="en-US" sz="4400" dirty="0" smtClean="0"/>
              <a:t>and creates a </a:t>
            </a:r>
            <a:r>
              <a:rPr lang="en-US" sz="4400" dirty="0" err="1" smtClean="0"/>
              <a:t>pdf</a:t>
            </a:r>
            <a:r>
              <a:rPr lang="en-US" sz="4400" dirty="0" smtClean="0"/>
              <a:t> for human consumption.</a:t>
            </a:r>
            <a:endParaRPr lang="en-US" sz="4400" dirty="0"/>
          </a:p>
        </p:txBody>
      </p:sp>
      <p:sp>
        <p:nvSpPr>
          <p:cNvPr id="69" name="Rounded Rectangle 68"/>
          <p:cNvSpPr/>
          <p:nvPr/>
        </p:nvSpPr>
        <p:spPr>
          <a:xfrm>
            <a:off x="34432677" y="3723382"/>
            <a:ext cx="16504556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Interactive Reports</a:t>
            </a:r>
            <a:endParaRPr lang="en-US" sz="4800" dirty="0"/>
          </a:p>
        </p:txBody>
      </p:sp>
      <p:sp>
        <p:nvSpPr>
          <p:cNvPr id="70" name="Content Placeholder 5"/>
          <p:cNvSpPr>
            <a:spLocks noGrp="1"/>
          </p:cNvSpPr>
          <p:nvPr>
            <p:ph sz="half" idx="1"/>
          </p:nvPr>
        </p:nvSpPr>
        <p:spPr>
          <a:xfrm>
            <a:off x="34378879" y="5409864"/>
            <a:ext cx="16459200" cy="11661023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Interactive web-based reports can </a:t>
            </a:r>
            <a:r>
              <a:rPr lang="en-US" sz="4400" dirty="0"/>
              <a:t>be </a:t>
            </a:r>
            <a:r>
              <a:rPr lang="en-US" sz="4400" dirty="0" smtClean="0"/>
              <a:t>publically exposed </a:t>
            </a:r>
            <a:r>
              <a:rPr lang="en-US" sz="4400" dirty="0"/>
              <a:t>if </a:t>
            </a:r>
            <a:r>
              <a:rPr lang="en-US" sz="4400" dirty="0" smtClean="0"/>
              <a:t>the content is exploratory in nature, and does not contain PHI.  An interactive format allows readers to explore multidimensional spaces, more quickly than if all possibilities were contained in a large paper report.  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Here is how a diagnostic </a:t>
            </a:r>
            <a:br>
              <a:rPr lang="en-US" sz="4400" dirty="0" smtClean="0"/>
            </a:br>
            <a:r>
              <a:rPr lang="en-US" sz="4400" dirty="0" smtClean="0"/>
              <a:t>prediction model could </a:t>
            </a:r>
            <a:br>
              <a:rPr lang="en-US" sz="4400" dirty="0" smtClean="0"/>
            </a:br>
            <a:r>
              <a:rPr lang="en-US" sz="4400" dirty="0" smtClean="0"/>
              <a:t>be presented to patients.  </a:t>
            </a:r>
            <a:br>
              <a:rPr lang="en-US" sz="4400" dirty="0" smtClean="0"/>
            </a:br>
            <a:r>
              <a:rPr lang="en-US" sz="4400" dirty="0" smtClean="0"/>
              <a:t>Their manually-entered </a:t>
            </a:r>
            <a:br>
              <a:rPr lang="en-US" sz="4400" dirty="0" smtClean="0"/>
            </a:br>
            <a:r>
              <a:rPr lang="en-US" sz="4400" dirty="0" smtClean="0"/>
              <a:t>values are passed to the</a:t>
            </a:r>
            <a:br>
              <a:rPr lang="en-US" sz="4400" dirty="0" smtClean="0"/>
            </a:br>
            <a:r>
              <a:rPr lang="en-US" sz="4400" dirty="0" smtClean="0"/>
              <a:t>prediction engine, </a:t>
            </a:r>
            <a:br>
              <a:rPr lang="en-US" sz="4400" dirty="0" smtClean="0"/>
            </a:br>
            <a:r>
              <a:rPr lang="en-US" sz="4400" dirty="0" smtClean="0"/>
              <a:t>whose individualized </a:t>
            </a:r>
            <a:br>
              <a:rPr lang="en-US" sz="4400" dirty="0" smtClean="0"/>
            </a:br>
            <a:r>
              <a:rPr lang="en-US" sz="4400" dirty="0" smtClean="0"/>
              <a:t>results are presented </a:t>
            </a:r>
            <a:br>
              <a:rPr lang="en-US" sz="4400" dirty="0" smtClean="0"/>
            </a:br>
            <a:r>
              <a:rPr lang="en-US" sz="4400" dirty="0" smtClean="0"/>
              <a:t>with text, graphs, and </a:t>
            </a:r>
            <a:br>
              <a:rPr lang="en-US" sz="4400" dirty="0" smtClean="0"/>
            </a:br>
            <a:r>
              <a:rPr lang="en-US" sz="4400" dirty="0" smtClean="0"/>
              <a:t>tables.</a:t>
            </a:r>
            <a:endParaRPr lang="en-US" sz="4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Content Placeholder 5"/>
          <p:cNvSpPr>
            <a:spLocks noGrp="1"/>
          </p:cNvSpPr>
          <p:nvPr>
            <p:ph sz="half" idx="1"/>
          </p:nvPr>
        </p:nvSpPr>
        <p:spPr>
          <a:xfrm>
            <a:off x="34378879" y="35146931"/>
            <a:ext cx="16447063" cy="2766331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 smtClean="0"/>
              <a:t>If you have questions, or would like assistance applying this system (or a subset of its tools) to current or future projects, please contact: william-beasley@ouhsc.edu, thomas-wilson@ouhsc.edu, or david-bard@ouhsc.edu.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4378879" y="23186088"/>
            <a:ext cx="16504556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Additional Software Details</a:t>
            </a:r>
            <a:endParaRPr lang="en-US" sz="4800" b="1" dirty="0"/>
          </a:p>
        </p:txBody>
      </p:sp>
      <p:sp>
        <p:nvSpPr>
          <p:cNvPr id="83" name="Rounded Rectangle 82"/>
          <p:cNvSpPr/>
          <p:nvPr/>
        </p:nvSpPr>
        <p:spPr>
          <a:xfrm>
            <a:off x="503493" y="3723382"/>
            <a:ext cx="16352156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Background</a:t>
            </a:r>
            <a:endParaRPr lang="en-US" sz="4800" dirty="0"/>
          </a:p>
        </p:txBody>
      </p:sp>
      <p:sp>
        <p:nvSpPr>
          <p:cNvPr id="85" name="Rounded Rectangle 84"/>
          <p:cNvSpPr/>
          <p:nvPr/>
        </p:nvSpPr>
        <p:spPr>
          <a:xfrm>
            <a:off x="503494" y="20894873"/>
            <a:ext cx="11869482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Tools</a:t>
            </a:r>
            <a:endParaRPr lang="en-US" sz="4800" b="1" dirty="0"/>
          </a:p>
        </p:txBody>
      </p:sp>
      <p:sp>
        <p:nvSpPr>
          <p:cNvPr id="31" name="Content Placeholder 5"/>
          <p:cNvSpPr>
            <a:spLocks noGrp="1"/>
          </p:cNvSpPr>
          <p:nvPr>
            <p:ph sz="half" idx="1"/>
          </p:nvPr>
        </p:nvSpPr>
        <p:spPr>
          <a:xfrm>
            <a:off x="449972" y="22615367"/>
            <a:ext cx="11923003" cy="3369077"/>
          </a:xfrm>
          <a:solidFill>
            <a:schemeClr val="bg1"/>
          </a:solidFill>
          <a:ln w="28575" cap="flat" cmpd="sng">
            <a:noFill/>
            <a:miter lim="800000"/>
          </a:ln>
        </p:spPr>
        <p:txBody>
          <a:bodyPr>
            <a:normAutofit/>
          </a:bodyPr>
          <a:lstStyle/>
          <a:p>
            <a:pPr marL="914400" indent="-914400">
              <a:buNone/>
            </a:pPr>
            <a:r>
              <a:rPr lang="en-US" sz="4000" b="1" dirty="0" smtClean="0"/>
              <a:t>Statistical Analysis &amp; Data Manipulation</a:t>
            </a:r>
            <a:r>
              <a:rPr lang="en-US" sz="4000" dirty="0" smtClean="0"/>
              <a:t>: </a:t>
            </a:r>
            <a:r>
              <a:rPr lang="en-US" sz="3600" dirty="0" smtClean="0"/>
              <a:t>R </a:t>
            </a:r>
            <a:r>
              <a:rPr lang="en-US" sz="3600" dirty="0"/>
              <a:t>&amp;</a:t>
            </a:r>
            <a:r>
              <a:rPr lang="en-US" sz="3600" dirty="0" smtClean="0"/>
              <a:t> RStudio</a:t>
            </a:r>
            <a:endParaRPr lang="en-US" sz="4400" dirty="0" smtClean="0"/>
          </a:p>
          <a:p>
            <a:pPr marL="914400" indent="-914400">
              <a:buNone/>
            </a:pPr>
            <a:r>
              <a:rPr lang="en-US" sz="4000" b="1" dirty="0" smtClean="0"/>
              <a:t>Databases</a:t>
            </a:r>
            <a:r>
              <a:rPr lang="en-US" sz="4000" dirty="0" smtClean="0"/>
              <a:t>: </a:t>
            </a:r>
            <a:r>
              <a:rPr lang="en-US" sz="3600" dirty="0" smtClean="0"/>
              <a:t>REDCap &amp; SQL </a:t>
            </a:r>
            <a:r>
              <a:rPr lang="en-US" sz="3600" dirty="0"/>
              <a:t>Server</a:t>
            </a:r>
            <a:endParaRPr lang="en-US" sz="3600" dirty="0" smtClean="0"/>
          </a:p>
          <a:p>
            <a:pPr marL="914400" indent="-914400">
              <a:buNone/>
            </a:pPr>
            <a:r>
              <a:rPr lang="en-US" sz="4000" b="1" dirty="0" smtClean="0"/>
              <a:t>Report Creation &amp; Delivery</a:t>
            </a:r>
            <a:r>
              <a:rPr lang="en-US" sz="4000" dirty="0" smtClean="0"/>
              <a:t>: </a:t>
            </a:r>
            <a:r>
              <a:rPr lang="en-US" sz="3600" dirty="0" smtClean="0"/>
              <a:t>knitr &amp; Shiny (R packages)</a:t>
            </a:r>
          </a:p>
          <a:p>
            <a:pPr marL="914400" indent="-914400">
              <a:buNone/>
            </a:pPr>
            <a:r>
              <a:rPr lang="en-US" sz="4000" b="1" dirty="0" smtClean="0"/>
              <a:t>Parallel Collaboration</a:t>
            </a:r>
            <a:r>
              <a:rPr lang="en-US" sz="4000" dirty="0" smtClean="0"/>
              <a:t>: </a:t>
            </a:r>
            <a:r>
              <a:rPr lang="en-US" sz="3600" dirty="0" smtClean="0"/>
              <a:t>GitHub and SharePoint</a:t>
            </a:r>
          </a:p>
          <a:p>
            <a:pPr algn="ctr">
              <a:buFont typeface="Arial" charset="0"/>
              <a:buChar char="•"/>
            </a:pPr>
            <a:endParaRPr lang="en-US" sz="6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3" y="266466"/>
            <a:ext cx="8474834" cy="228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7" y="28117709"/>
            <a:ext cx="14835626" cy="9414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815" y="8476558"/>
            <a:ext cx="10325100" cy="137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037" y="16441196"/>
            <a:ext cx="10325100" cy="645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 descr="F:\Projects\OuHsc\Miechv\MReporting\Publications\Presentation2013-04-FacultyMeeting\ReportsWithTextAndGraphs_Page_03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2686" r="3530" b="19570"/>
          <a:stretch/>
        </p:blipFill>
        <p:spPr bwMode="auto">
          <a:xfrm>
            <a:off x="25313082" y="21446438"/>
            <a:ext cx="7239000" cy="781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F:\Projects\OuHsc\Miechv\MReporting\Publications\Presentation2013-04-FacultyMeeting\ReportsWithTextAndGraphs_Page_0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4293" r="3530" b="15026"/>
          <a:stretch/>
        </p:blipFill>
        <p:spPr bwMode="auto">
          <a:xfrm>
            <a:off x="17449850" y="25896698"/>
            <a:ext cx="7181850" cy="811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F:\Projects\OuHsc\Miechv\MReporting\Publications\Presentation2013-04-FacultyMeeting\ReportsWithTextAndGraphs_Page_0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 b="23863"/>
          <a:stretch/>
        </p:blipFill>
        <p:spPr bwMode="auto">
          <a:xfrm>
            <a:off x="12372975" y="22194065"/>
            <a:ext cx="7772400" cy="721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Projects\OuHsc\Miechv\MReporting\Publications\Poster2013-04-PediatricsResearchDay\GraphicsForCqiPoster\ReportsWithTables_Page_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1974" r="8639" b="35543"/>
          <a:stretch/>
        </p:blipFill>
        <p:spPr bwMode="auto">
          <a:xfrm>
            <a:off x="28708350" y="27951536"/>
            <a:ext cx="6724650" cy="628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ounded Rectangle 72"/>
          <p:cNvSpPr/>
          <p:nvPr/>
        </p:nvSpPr>
        <p:spPr>
          <a:xfrm>
            <a:off x="34341965" y="33471665"/>
            <a:ext cx="16504556" cy="15874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Further Information</a:t>
            </a:r>
            <a:endParaRPr lang="en-US" sz="4800" b="1" dirty="0"/>
          </a:p>
        </p:txBody>
      </p:sp>
      <p:sp>
        <p:nvSpPr>
          <p:cNvPr id="76" name="Content Placeholder 5"/>
          <p:cNvSpPr>
            <a:spLocks noGrp="1"/>
          </p:cNvSpPr>
          <p:nvPr>
            <p:ph sz="half" idx="1"/>
          </p:nvPr>
        </p:nvSpPr>
        <p:spPr>
          <a:xfrm>
            <a:off x="34321386" y="24888824"/>
            <a:ext cx="16459200" cy="8358725"/>
          </a:xfrm>
          <a:solidFill>
            <a:schemeClr val="bg1"/>
          </a:solidFill>
          <a:ln w="63500" cap="flat" cmpd="sng">
            <a:noFill/>
            <a:miter lim="800000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Like most enterprise-level databases REDCap provides:</a:t>
            </a:r>
          </a:p>
          <a:p>
            <a:pPr marL="873125" indent="-873125">
              <a:buFont typeface="Arial" charset="0"/>
              <a:buChar char="•"/>
            </a:pPr>
            <a:r>
              <a:rPr lang="en-US" sz="4400" dirty="0" smtClean="0"/>
              <a:t>User-specific authorization and HIPAA-compliant audit logs.</a:t>
            </a:r>
          </a:p>
          <a:p>
            <a:pPr marL="873125" indent="-873125">
              <a:buFont typeface="Arial" charset="0"/>
              <a:buChar char="•"/>
            </a:pPr>
            <a:r>
              <a:rPr lang="en-US" sz="4400" dirty="0" smtClean="0"/>
              <a:t>A fault tolerant engine for improved data integrity.</a:t>
            </a:r>
          </a:p>
          <a:p>
            <a:pPr marL="873125" indent="-873125">
              <a:buFont typeface="Arial" charset="0"/>
              <a:buChar char="•"/>
            </a:pPr>
            <a:r>
              <a:rPr lang="en-US" sz="4400" dirty="0" smtClean="0"/>
              <a:t>A programmatic interface that permits other software to input and extract data (once security credentials are authenticated).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However, REDCap is not a requirement for the CQI and reporting tools presented here.  These tools are </a:t>
            </a:r>
            <a:r>
              <a:rPr lang="en-US" sz="4400" dirty="0" smtClean="0"/>
              <a:t>contained in </a:t>
            </a:r>
            <a:r>
              <a:rPr lang="en-US" sz="4400" dirty="0" smtClean="0"/>
              <a:t>R (an open source statistical software program), and can accommodate information from almost any database.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339" y="244798"/>
            <a:ext cx="7315200" cy="156145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18669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1D1B10"/>
      </a:dk1>
      <a:lt1>
        <a:sysClr val="window" lastClr="FFFFFF"/>
      </a:lt1>
      <a:dk2>
        <a:srgbClr val="9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</TotalTime>
  <Words>684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ouhsc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Sooter</dc:creator>
  <cp:lastModifiedBy>Will Beasley</cp:lastModifiedBy>
  <cp:revision>106</cp:revision>
  <dcterms:created xsi:type="dcterms:W3CDTF">2012-06-08T15:40:16Z</dcterms:created>
  <dcterms:modified xsi:type="dcterms:W3CDTF">2013-04-22T14:39:34Z</dcterms:modified>
</cp:coreProperties>
</file>